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96" r:id="rId1"/>
  </p:sldMasterIdLst>
  <p:notesMasterIdLst>
    <p:notesMasterId r:id="rId25"/>
  </p:notesMasterIdLst>
  <p:sldIdLst>
    <p:sldId id="256" r:id="rId2"/>
    <p:sldId id="257" r:id="rId3"/>
    <p:sldId id="278" r:id="rId4"/>
    <p:sldId id="281" r:id="rId5"/>
    <p:sldId id="277" r:id="rId6"/>
    <p:sldId id="280" r:id="rId7"/>
    <p:sldId id="282" r:id="rId8"/>
    <p:sldId id="279" r:id="rId9"/>
    <p:sldId id="296" r:id="rId10"/>
    <p:sldId id="293" r:id="rId11"/>
    <p:sldId id="294" r:id="rId12"/>
    <p:sldId id="299" r:id="rId13"/>
    <p:sldId id="298" r:id="rId14"/>
    <p:sldId id="287" r:id="rId15"/>
    <p:sldId id="289" r:id="rId16"/>
    <p:sldId id="275" r:id="rId17"/>
    <p:sldId id="297" r:id="rId18"/>
    <p:sldId id="286" r:id="rId19"/>
    <p:sldId id="283" r:id="rId20"/>
    <p:sldId id="285" r:id="rId21"/>
    <p:sldId id="290" r:id="rId22"/>
    <p:sldId id="291" r:id="rId23"/>
    <p:sldId id="270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00CC00"/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6" autoAdjust="0"/>
    <p:restoredTop sz="94660"/>
  </p:normalViewPr>
  <p:slideViewPr>
    <p:cSldViewPr>
      <p:cViewPr varScale="1">
        <p:scale>
          <a:sx n="73" d="100"/>
          <a:sy n="73" d="100"/>
        </p:scale>
        <p:origin x="11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Lbls>
            <c:dLbl>
              <c:idx val="2"/>
              <c:layout>
                <c:manualLayout>
                  <c:x val="4.8898193102739122E-2"/>
                  <c:y val="8.0906765077562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57-46EE-A2A0-252F6ECFB39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12 žáků 2. stupně Klub chemické bádání</c:v>
                </c:pt>
                <c:pt idx="1">
                  <c:v>cca 10 žáků 1. stupně Klub Všeználek</c:v>
                </c:pt>
                <c:pt idx="2">
                  <c:v>pedagogové </c:v>
                </c:pt>
              </c:strCache>
            </c:strRef>
          </c:cat>
          <c:val>
            <c:numRef>
              <c:f>List1!$B$2:$B$4</c:f>
              <c:numCache>
                <c:formatCode>0%</c:formatCode>
                <c:ptCount val="3"/>
                <c:pt idx="0">
                  <c:v>0.60000000000000009</c:v>
                </c:pt>
                <c:pt idx="1">
                  <c:v>0.30000000000000004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57-46EE-A2A0-252F6ECFB39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egendEntry>
        <c:idx val="0"/>
        <c:txPr>
          <a:bodyPr/>
          <a:lstStyle/>
          <a:p>
            <a:pPr>
              <a:defRPr sz="2700"/>
            </a:pPr>
            <a:endParaRPr lang="cs-CZ"/>
          </a:p>
        </c:txPr>
      </c:legendEntry>
      <c:legendEntry>
        <c:idx val="1"/>
        <c:txPr>
          <a:bodyPr/>
          <a:lstStyle/>
          <a:p>
            <a:pPr>
              <a:defRPr sz="2700"/>
            </a:pPr>
            <a:endParaRPr lang="cs-CZ"/>
          </a:p>
        </c:txPr>
      </c:legendEntry>
      <c:legendEntry>
        <c:idx val="2"/>
        <c:txPr>
          <a:bodyPr/>
          <a:lstStyle/>
          <a:p>
            <a:pPr>
              <a:defRPr sz="2700"/>
            </a:pPr>
            <a:endParaRPr lang="cs-CZ"/>
          </a:p>
        </c:txPr>
      </c:legendEntry>
      <c:layout>
        <c:manualLayout>
          <c:xMode val="edge"/>
          <c:yMode val="edge"/>
          <c:x val="1.1659998431297785E-2"/>
          <c:y val="1.6218660001255183E-2"/>
          <c:w val="0.89958504448847032"/>
          <c:h val="0.6087680714186651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5FC57-8DB0-4382-B0BD-B85E1A65481F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1E54D-A35D-4A5C-AFE5-93CA4BB55B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16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1E54D-A35D-4A5C-AFE5-93CA4BB55B93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491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9FE11DF-DD6F-4B6B-8E74-B1E4E30BEA5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Elipsa 13"/>
          <p:cNvSpPr/>
          <p:nvPr userDrawn="1"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89CF4E7-2A9C-491B-A31A-7890F8C11DE0}" type="datetimeFigureOut">
              <a:rPr lang="cs-CZ" smtClean="0"/>
              <a:pPr/>
              <a:t>01.03.2018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9FE11DF-DD6F-4B6B-8E74-B1E4E30BEA5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813048"/>
            <a:ext cx="7772400" cy="959768"/>
          </a:xfrm>
        </p:spPr>
        <p:txBody>
          <a:bodyPr>
            <a:normAutofit/>
          </a:bodyPr>
          <a:lstStyle/>
          <a:p>
            <a:pPr algn="ctr">
              <a:spcAft>
                <a:spcPts val="1800"/>
              </a:spcAft>
            </a:pPr>
            <a:r>
              <a:rPr lang="cs-CZ" sz="4000" dirty="0" smtClean="0"/>
              <a:t>Talentárium aneb Bádat? Ano!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016" y="260648"/>
            <a:ext cx="8812088" cy="73946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Základní škola, Ostrava-Poruba, Ivana Sekaniny 1804, </a:t>
            </a:r>
            <a:r>
              <a:rPr lang="cs-CZ" sz="1400" dirty="0" smtClean="0">
                <a:solidFill>
                  <a:schemeClr val="tx1"/>
                </a:solidFill>
                <a:latin typeface="+mj-lt"/>
              </a:rPr>
              <a:t>příspěvková organizace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04800" y="6381328"/>
            <a:ext cx="2178968" cy="365760"/>
          </a:xfrm>
        </p:spPr>
        <p:txBody>
          <a:bodyPr/>
          <a:lstStyle/>
          <a:p>
            <a:pPr algn="ctr"/>
            <a:r>
              <a:rPr lang="cs-CZ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8. - 9. března 2018</a:t>
            </a:r>
            <a:endParaRPr lang="cs-CZ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554" name="AutoShape 2" descr="Výsledek obrázku pro chemie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23556" name="AutoShape 4" descr="Výsledek obrázku pro chemie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" name="Zástupný symbol pro zápatí 3"/>
          <p:cNvSpPr txBox="1">
            <a:spLocks/>
          </p:cNvSpPr>
          <p:nvPr/>
        </p:nvSpPr>
        <p:spPr>
          <a:xfrm>
            <a:off x="5543758" y="6381328"/>
            <a:ext cx="3420730" cy="365760"/>
          </a:xfrm>
          <a:prstGeom prst="rect">
            <a:avLst/>
          </a:prstGeom>
        </p:spPr>
        <p:txBody>
          <a:bodyPr vert="horz"/>
          <a:lstStyle>
            <a:defPPr>
              <a:defRPr lang="cs-CZ"/>
            </a:defPPr>
            <a:lvl1pPr marL="0" algn="l" defTabSz="914400" rtl="0" eaLnBrk="1" latinLnBrk="0" hangingPunct="1">
              <a:defRPr kumimoji="0"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Mgr. Marta Teichmannová</a:t>
            </a:r>
          </a:p>
        </p:txBody>
      </p:sp>
      <p:sp>
        <p:nvSpPr>
          <p:cNvPr id="7" name="Obdélník 6"/>
          <p:cNvSpPr/>
          <p:nvPr/>
        </p:nvSpPr>
        <p:spPr>
          <a:xfrm>
            <a:off x="4286248" y="2143116"/>
            <a:ext cx="57606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2" descr="H:\DAGMAR WEB\2017_2018\9_chem_soustredení\fota chm_soust_třinec\IMG_20180113_1035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2060848"/>
            <a:ext cx="5730795" cy="3818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5140" y="274638"/>
            <a:ext cx="2286016" cy="2082792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Víkendy s vědou</a:t>
            </a:r>
            <a:endParaRPr lang="cs-CZ" dirty="0"/>
          </a:p>
        </p:txBody>
      </p:sp>
      <p:pic>
        <p:nvPicPr>
          <p:cNvPr id="14338" name="Picture 2" descr="H:\konference prezentace\víkend\DSCN5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791" r="4845" b="16939"/>
          <a:stretch>
            <a:fillRect/>
          </a:stretch>
        </p:blipFill>
        <p:spPr bwMode="auto">
          <a:xfrm>
            <a:off x="0" y="427805"/>
            <a:ext cx="6643734" cy="643019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786578" y="5643578"/>
            <a:ext cx="235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Nýdek (okres Frýdek-Místek)</a:t>
            </a:r>
            <a:endParaRPr lang="cs-CZ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 algn="ctr"/>
            <a:r>
              <a:rPr lang="cs-CZ" dirty="0" smtClean="0"/>
              <a:t>Chemické soustředění </a:t>
            </a:r>
            <a:endParaRPr lang="cs-CZ" dirty="0"/>
          </a:p>
        </p:txBody>
      </p:sp>
      <p:pic>
        <p:nvPicPr>
          <p:cNvPr id="4" name="Picture 3" descr="H:\konference prezentace\indi práce na sout\IMG_20180113_133555.jpg"/>
          <p:cNvPicPr>
            <a:picLocks noChangeAspect="1" noChangeArrowheads="1"/>
          </p:cNvPicPr>
          <p:nvPr/>
        </p:nvPicPr>
        <p:blipFill rotWithShape="1">
          <a:blip r:embed="rId2" cstate="print"/>
          <a:srcRect l="6688" t="11458" b="18192"/>
          <a:stretch/>
        </p:blipFill>
        <p:spPr bwMode="auto">
          <a:xfrm>
            <a:off x="457200" y="1059113"/>
            <a:ext cx="8532440" cy="482453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7884367" y="6232407"/>
            <a:ext cx="9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Třinec</a:t>
            </a:r>
            <a:endParaRPr lang="cs-CZ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/>
          <a:srcRect l="13897" t="12737" b="17493"/>
          <a:stretch/>
        </p:blipFill>
        <p:spPr>
          <a:xfrm>
            <a:off x="0" y="0"/>
            <a:ext cx="6347663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73685" y="5301208"/>
            <a:ext cx="2742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>
                <a:solidFill>
                  <a:srgbClr val="002060"/>
                </a:solidFill>
              </a:rPr>
              <a:t>Muzeum </a:t>
            </a:r>
            <a:r>
              <a:rPr lang="cs-CZ" b="1" dirty="0" smtClean="0">
                <a:solidFill>
                  <a:srgbClr val="002060"/>
                </a:solidFill>
              </a:rPr>
              <a:t>města Třince – expozice hutnictví         železa</a:t>
            </a:r>
            <a:endParaRPr lang="cs-CZ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38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3" y="1481138"/>
            <a:ext cx="8046154" cy="452596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Práce </a:t>
            </a:r>
            <a:br>
              <a:rPr lang="cs-CZ" dirty="0" smtClean="0"/>
            </a:br>
            <a:r>
              <a:rPr lang="cs-CZ" dirty="0" smtClean="0"/>
              <a:t>v laboratořích externích subjektů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5107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252" y="6165304"/>
            <a:ext cx="5275748" cy="500066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Wichterlovo gymnázium </a:t>
            </a:r>
            <a:br>
              <a:rPr lang="cs-CZ" b="1" dirty="0" smtClean="0">
                <a:solidFill>
                  <a:srgbClr val="002060"/>
                </a:solidFill>
              </a:rPr>
            </a:br>
            <a:r>
              <a:rPr lang="cs-CZ" b="1" dirty="0" smtClean="0">
                <a:solidFill>
                  <a:srgbClr val="002060"/>
                </a:solidFill>
              </a:rPr>
              <a:t>Ostrava-Poruba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6386" name="Picture 2" descr="H:\konference prezentace\legrace OU\DSCN364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l="35887" b="11772"/>
          <a:stretch/>
        </p:blipFill>
        <p:spPr bwMode="auto">
          <a:xfrm>
            <a:off x="323528" y="664602"/>
            <a:ext cx="3270485" cy="6000768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/>
          <a:srcRect l="12873" t="8546" b="14294"/>
          <a:stretch/>
        </p:blipFill>
        <p:spPr>
          <a:xfrm>
            <a:off x="4069309" y="116632"/>
            <a:ext cx="4873634" cy="583264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29256" y="5715016"/>
            <a:ext cx="3395548" cy="571504"/>
          </a:xfrm>
        </p:spPr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Gymnázium Třinec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:\chm_soust_třinec\IMG_20180113_0948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669647" cy="62261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857884" y="785794"/>
            <a:ext cx="2928958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cs-CZ" sz="3600" b="1" dirty="0" smtClean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6072198" y="4876800"/>
            <a:ext cx="2643206" cy="1195406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2060"/>
                </a:solidFill>
              </a:rPr>
              <a:t>Přírodovědecká</a:t>
            </a:r>
            <a:br>
              <a:rPr lang="cs-CZ" b="1" dirty="0" smtClean="0">
                <a:solidFill>
                  <a:srgbClr val="002060"/>
                </a:solidFill>
              </a:rPr>
            </a:br>
            <a:r>
              <a:rPr lang="cs-CZ" b="1" dirty="0" smtClean="0">
                <a:solidFill>
                  <a:srgbClr val="002060"/>
                </a:solidFill>
              </a:rPr>
              <a:t> fakulta Ostravské univerzity</a:t>
            </a:r>
            <a:r>
              <a:rPr lang="cs-CZ" dirty="0" smtClean="0">
                <a:solidFill>
                  <a:srgbClr val="002060"/>
                </a:solidFill>
              </a:rPr>
              <a:t/>
            </a:r>
            <a:br>
              <a:rPr lang="cs-CZ" dirty="0" smtClean="0">
                <a:solidFill>
                  <a:srgbClr val="002060"/>
                </a:solidFill>
              </a:rPr>
            </a:b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1" name="Picture 2" descr="H:\konference prezentace\externí subj\DSCN35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142844" y="214290"/>
            <a:ext cx="5143500" cy="65008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7290" y="6072206"/>
            <a:ext cx="7481776" cy="4572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Vysoká škola báňská – Technická univerzita</a:t>
            </a:r>
          </a:p>
        </p:txBody>
      </p:sp>
      <p:pic>
        <p:nvPicPr>
          <p:cNvPr id="2050" name="Picture 2" descr="C:\Users\NOVAMARTA\Downloads\26733921_1238994462868985_6771835020170269301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8750"/>
          <a:stretch>
            <a:fillRect/>
          </a:stretch>
        </p:blipFill>
        <p:spPr bwMode="auto">
          <a:xfrm>
            <a:off x="571472" y="642918"/>
            <a:ext cx="3714744" cy="4572000"/>
          </a:xfrm>
          <a:prstGeom prst="rect">
            <a:avLst/>
          </a:prstGeom>
          <a:noFill/>
        </p:spPr>
      </p:pic>
      <p:pic>
        <p:nvPicPr>
          <p:cNvPr id="2051" name="Picture 3" descr="C:\Users\NOVAMARTA\Downloads\26804945_1238994442868987_6844101580537020336_n.jpg"/>
          <p:cNvPicPr>
            <a:picLocks noChangeAspect="1" noChangeArrowheads="1"/>
          </p:cNvPicPr>
          <p:nvPr/>
        </p:nvPicPr>
        <p:blipFill>
          <a:blip r:embed="rId3"/>
          <a:srcRect l="19753" r="9876"/>
          <a:stretch>
            <a:fillRect/>
          </a:stretch>
        </p:blipFill>
        <p:spPr bwMode="auto">
          <a:xfrm>
            <a:off x="4786314" y="214290"/>
            <a:ext cx="4071966" cy="5786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32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929058" y="6072206"/>
            <a:ext cx="4500594" cy="457200"/>
          </a:xfrm>
        </p:spPr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Velký svět techniky Ostrava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7" name="Picture 5" descr="G:\projekt Nedělejme z toho vědu\fota Nedelejme z toho vedu\20161023_103458.jpg"/>
          <p:cNvPicPr>
            <a:picLocks noChangeAspect="1" noChangeArrowheads="1"/>
          </p:cNvPicPr>
          <p:nvPr/>
        </p:nvPicPr>
        <p:blipFill>
          <a:blip r:embed="rId2" cstate="print"/>
          <a:srcRect t="3125" b="5208"/>
          <a:stretch>
            <a:fillRect/>
          </a:stretch>
        </p:blipFill>
        <p:spPr bwMode="auto">
          <a:xfrm>
            <a:off x="142844" y="214290"/>
            <a:ext cx="3857624" cy="6286544"/>
          </a:xfrm>
          <a:prstGeom prst="rect">
            <a:avLst/>
          </a:prstGeom>
          <a:noFill/>
        </p:spPr>
      </p:pic>
      <p:pic>
        <p:nvPicPr>
          <p:cNvPr id="11266" name="Picture 2" descr="H:\foto badatelé Olomouc 2016\20161022_1302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6426" r="18633"/>
          <a:stretch>
            <a:fillRect/>
          </a:stretch>
        </p:blipFill>
        <p:spPr bwMode="auto">
          <a:xfrm>
            <a:off x="4143372" y="142852"/>
            <a:ext cx="4857784" cy="4207669"/>
          </a:xfrm>
          <a:prstGeom prst="rect">
            <a:avLst/>
          </a:prstGeom>
          <a:noFill/>
        </p:spPr>
      </p:pic>
      <p:sp>
        <p:nvSpPr>
          <p:cNvPr id="11" name="Nadpis 2"/>
          <p:cNvSpPr txBox="1">
            <a:spLocks/>
          </p:cNvSpPr>
          <p:nvPr/>
        </p:nvSpPr>
        <p:spPr>
          <a:xfrm>
            <a:off x="4500562" y="4429132"/>
            <a:ext cx="4500594" cy="4572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/>
            </a:scene3d>
            <a:sp3d prstMaterial="softEdge">
              <a:bevelT w="0" h="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Pevnost poznání </a:t>
            </a:r>
            <a:r>
              <a:rPr lang="cs-CZ" sz="25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Olomouc</a:t>
            </a:r>
            <a:endParaRPr lang="cs-CZ" sz="25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2860" y="285728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Dny s vědou –nadaní žáci v roli lektorů</a:t>
            </a:r>
          </a:p>
        </p:txBody>
      </p:sp>
      <p:pic>
        <p:nvPicPr>
          <p:cNvPr id="7171" name="Picture 3" descr="H:\konference prezentace\badateslý den\IMG-20170321-WA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63" y="1142984"/>
            <a:ext cx="8786874" cy="49426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704894"/>
              </p:ext>
            </p:extLst>
          </p:nvPr>
        </p:nvGraphicFramePr>
        <p:xfrm>
          <a:off x="642910" y="1428736"/>
          <a:ext cx="4786346" cy="524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200" dirty="0">
                <a:solidFill>
                  <a:schemeClr val="accent1"/>
                </a:solidFill>
              </a:rPr>
              <a:t>Cílová skupina</a:t>
            </a:r>
          </a:p>
        </p:txBody>
      </p:sp>
      <p:pic>
        <p:nvPicPr>
          <p:cNvPr id="8" name="Picture 5" descr="Fotka uživatele Základní škola, Ostrava-Poruba, I. Sekaniny 1804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357298"/>
            <a:ext cx="2857520" cy="5195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konference prezentace\odborníci\IMG_20180113_102321.jpg"/>
          <p:cNvPicPr>
            <a:picLocks noChangeAspect="1" noChangeArrowheads="1"/>
          </p:cNvPicPr>
          <p:nvPr/>
        </p:nvPicPr>
        <p:blipFill>
          <a:blip r:embed="rId2" cstate="print"/>
          <a:srcRect t="11111" r="8333" b="24691"/>
          <a:stretch>
            <a:fillRect/>
          </a:stretch>
        </p:blipFill>
        <p:spPr bwMode="auto">
          <a:xfrm>
            <a:off x="1035827" y="1714488"/>
            <a:ext cx="7072346" cy="371477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42844" y="357166"/>
            <a:ext cx="871540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1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Setkání s odborníky </a:t>
            </a:r>
          </a:p>
        </p:txBody>
      </p:sp>
      <p:sp>
        <p:nvSpPr>
          <p:cNvPr id="4" name="Nadpis 2"/>
          <p:cNvSpPr txBox="1">
            <a:spLocks/>
          </p:cNvSpPr>
          <p:nvPr/>
        </p:nvSpPr>
        <p:spPr>
          <a:xfrm>
            <a:off x="3929058" y="6072206"/>
            <a:ext cx="4500594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1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5715008" y="6215082"/>
            <a:ext cx="3286148" cy="64291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300" b="1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Gymnázium Třinec</a:t>
            </a:r>
            <a:endParaRPr lang="cs-CZ" sz="23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75656" y="5733256"/>
            <a:ext cx="702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Přednáška o měřících </a:t>
            </a:r>
            <a:r>
              <a:rPr lang="cs-CZ" sz="24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systémech</a:t>
            </a:r>
            <a:endParaRPr lang="cs-CZ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1000108"/>
            <a:ext cx="3500430" cy="3714776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Přednáška </a:t>
            </a:r>
            <a:br>
              <a:rPr lang="cs-CZ" sz="2400" dirty="0" smtClean="0"/>
            </a:br>
            <a:r>
              <a:rPr lang="cs-CZ" sz="2400" dirty="0" smtClean="0"/>
              <a:t>a </a:t>
            </a:r>
            <a:br>
              <a:rPr lang="cs-CZ" sz="2400" dirty="0" smtClean="0"/>
            </a:br>
            <a:r>
              <a:rPr lang="cs-CZ" sz="2400" dirty="0" smtClean="0"/>
              <a:t>praktické cvičení </a:t>
            </a:r>
            <a:br>
              <a:rPr lang="cs-CZ" sz="2400" dirty="0" smtClean="0"/>
            </a:br>
            <a:r>
              <a:rPr lang="cs-CZ" sz="2400" dirty="0" smtClean="0"/>
              <a:t>s veterinářem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2290" name="Picture 2" descr="E:\badatelský kemp\neděle prez\foto neděle\P10100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577" t="4686" r="31923"/>
          <a:stretch>
            <a:fillRect/>
          </a:stretch>
        </p:blipFill>
        <p:spPr bwMode="auto">
          <a:xfrm>
            <a:off x="3929058" y="285728"/>
            <a:ext cx="5000660" cy="5811582"/>
          </a:xfrm>
          <a:prstGeom prst="rect">
            <a:avLst/>
          </a:prstGeom>
          <a:noFill/>
        </p:spPr>
      </p:pic>
      <p:sp>
        <p:nvSpPr>
          <p:cNvPr id="7" name="Nadpis 2"/>
          <p:cNvSpPr txBox="1">
            <a:spLocks/>
          </p:cNvSpPr>
          <p:nvPr/>
        </p:nvSpPr>
        <p:spPr>
          <a:xfrm>
            <a:off x="4211960" y="6215082"/>
            <a:ext cx="4717758" cy="670302"/>
          </a:xfrm>
          <a:prstGeom prst="rect">
            <a:avLst/>
          </a:prstGeom>
        </p:spPr>
        <p:txBody>
          <a:bodyPr vert="horz" rtlCol="0" anchor="ctr">
            <a:normAutofit fontScale="5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Základní škola, Ostrava-Poruba </a:t>
            </a:r>
            <a:br>
              <a:rPr kumimoji="0" lang="cs-CZ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I. Sekaniny 1804</a:t>
            </a:r>
            <a:endParaRPr kumimoji="0" lang="cs-CZ" sz="4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Přednáška Michaela </a:t>
            </a:r>
            <a:r>
              <a:rPr lang="cs-CZ" dirty="0" err="1" smtClean="0"/>
              <a:t>Londesborougha</a:t>
            </a:r>
            <a:endParaRPr lang="cs-CZ" dirty="0"/>
          </a:p>
        </p:txBody>
      </p:sp>
      <p:pic>
        <p:nvPicPr>
          <p:cNvPr id="13314" name="Picture 2" descr="H:\konference prezentace\londesbo\DSC_0376_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4746" r="17438"/>
          <a:stretch/>
        </p:blipFill>
        <p:spPr bwMode="auto">
          <a:xfrm>
            <a:off x="220033" y="1844824"/>
            <a:ext cx="3925132" cy="4525962"/>
          </a:xfrm>
          <a:prstGeom prst="rect">
            <a:avLst/>
          </a:prstGeom>
          <a:noFill/>
        </p:spPr>
      </p:pic>
      <p:pic>
        <p:nvPicPr>
          <p:cNvPr id="13315" name="Picture 3" descr="H:\konference prezentace\londesbo\DSC_0397_T.JPG"/>
          <p:cNvPicPr>
            <a:picLocks noChangeAspect="1" noChangeArrowheads="1"/>
          </p:cNvPicPr>
          <p:nvPr/>
        </p:nvPicPr>
        <p:blipFill>
          <a:blip r:embed="rId3" cstate="print"/>
          <a:srcRect t="19791" b="11458"/>
          <a:stretch>
            <a:fillRect/>
          </a:stretch>
        </p:blipFill>
        <p:spPr bwMode="auto">
          <a:xfrm>
            <a:off x="4349524" y="1196752"/>
            <a:ext cx="4572000" cy="4714908"/>
          </a:xfrm>
          <a:prstGeom prst="rect">
            <a:avLst/>
          </a:prstGeom>
          <a:noFill/>
        </p:spPr>
      </p:pic>
      <p:sp>
        <p:nvSpPr>
          <p:cNvPr id="7" name="Nadpis 2"/>
          <p:cNvSpPr txBox="1">
            <a:spLocks/>
          </p:cNvSpPr>
          <p:nvPr/>
        </p:nvSpPr>
        <p:spPr>
          <a:xfrm>
            <a:off x="4214810" y="6215082"/>
            <a:ext cx="4714908" cy="64291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cs-CZ" sz="23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Základní škola, Ostrava-Poruba </a:t>
            </a:r>
            <a:br>
              <a:rPr lang="cs-CZ" sz="23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cs-CZ" sz="23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I. Sekaniny 1804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543800" cy="928694"/>
          </a:xfrm>
        </p:spPr>
        <p:txBody>
          <a:bodyPr/>
          <a:lstStyle/>
          <a:p>
            <a:r>
              <a:rPr lang="cs-CZ" dirty="0" smtClean="0"/>
              <a:t>Děkujeme za pozornost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067944" y="2132856"/>
            <a:ext cx="100811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3" descr="H:\DAGMAR WEB\2017_2018\9_chem_soustredení\fota chm_soust_třinec\IMG_20180113_103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2072640" cy="1554480"/>
          </a:xfrm>
          <a:prstGeom prst="rect">
            <a:avLst/>
          </a:prstGeom>
          <a:noFill/>
        </p:spPr>
      </p:pic>
      <p:pic>
        <p:nvPicPr>
          <p:cNvPr id="8" name="Picture 2" descr="H:\DAGMAR WEB\2017_2018\9_chem_soustredení\fota chm_soust_třinec\IMG_20180113_1035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49" y="1071546"/>
            <a:ext cx="7873903" cy="5245987"/>
          </a:xfrm>
          <a:prstGeom prst="rect">
            <a:avLst/>
          </a:prstGeom>
          <a:noFill/>
        </p:spPr>
      </p:pic>
      <p:pic>
        <p:nvPicPr>
          <p:cNvPr id="9" name="Picture 4" descr="http://www.sekaniny.cz/wp-content/gallery/images/prispevky/2017/05/logo-300x7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6286520"/>
            <a:ext cx="2857500" cy="7143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5800" y="928671"/>
            <a:ext cx="7772400" cy="1285883"/>
          </a:xfrm>
        </p:spPr>
        <p:txBody>
          <a:bodyPr/>
          <a:lstStyle/>
          <a:p>
            <a:pPr algn="ctr"/>
            <a:r>
              <a:rPr lang="cs-CZ" dirty="0" smtClean="0"/>
              <a:t>Klub </a:t>
            </a:r>
            <a:r>
              <a:rPr lang="cs-CZ" dirty="0" err="1" smtClean="0"/>
              <a:t>Všeználek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 smtClean="0"/>
              <a:t>aneb Věda hrou</a:t>
            </a:r>
            <a:endParaRPr lang="cs-CZ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Rozvoj matematicko-logických dovedností, základy chemie a biologie, vzdělávací hry</a:t>
            </a:r>
            <a:endParaRPr lang="cs-CZ" dirty="0"/>
          </a:p>
        </p:txBody>
      </p:sp>
      <p:pic>
        <p:nvPicPr>
          <p:cNvPr id="3074" name="Picture 2" descr="H:\konference prezentace\malí\IMAG9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3116"/>
            <a:ext cx="8099090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5" descr="20170322_14463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5940" b="3957"/>
          <a:stretch/>
        </p:blipFill>
        <p:spPr>
          <a:xfrm>
            <a:off x="4786314" y="0"/>
            <a:ext cx="3995936" cy="6000768"/>
          </a:xfrm>
        </p:spPr>
      </p:pic>
      <p:sp>
        <p:nvSpPr>
          <p:cNvPr id="10" name="TextovéPole 9"/>
          <p:cNvSpPr txBox="1"/>
          <p:nvPr/>
        </p:nvSpPr>
        <p:spPr>
          <a:xfrm>
            <a:off x="142844" y="1500174"/>
            <a:ext cx="442915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Jednoduché experimentování </a:t>
            </a:r>
            <a:br>
              <a:rPr lang="cs-CZ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v oblasti přírodních věd</a:t>
            </a: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4211960" y="6215082"/>
            <a:ext cx="4717758" cy="642918"/>
          </a:xfrm>
          <a:prstGeom prst="rect">
            <a:avLst/>
          </a:prstGeom>
        </p:spPr>
        <p:txBody>
          <a:bodyPr vert="horz" rtlCol="0" anchor="ctr">
            <a:normAutofit fontScale="4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Základní škola, Ostrava-Poruba </a:t>
            </a:r>
            <a:br>
              <a:rPr kumimoji="0" lang="cs-CZ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I. Sekaniny 1804</a:t>
            </a:r>
            <a:endParaRPr kumimoji="0" lang="cs-CZ" sz="4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DAGMAR WEB\2016_17\Zločin pod lupou\20170606_143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892943" y="188640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Práce </a:t>
            </a:r>
            <a:br>
              <a:rPr lang="cs-CZ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v „opravdových“ laboratořích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5800" y="928671"/>
            <a:ext cx="7772400" cy="1285883"/>
          </a:xfrm>
        </p:spPr>
        <p:txBody>
          <a:bodyPr/>
          <a:lstStyle/>
          <a:p>
            <a:pPr algn="ctr"/>
            <a:r>
              <a:rPr lang="cs-CZ" dirty="0" smtClean="0"/>
              <a:t>Klub chemické bádání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b="1" dirty="0" smtClean="0"/>
              <a:t>Specializace na obory – chemie a biologie</a:t>
            </a:r>
            <a:endParaRPr lang="cs-CZ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konference prezentace\vwlcí\DSCN3732.JPG"/>
          <p:cNvPicPr>
            <a:picLocks noChangeAspect="1" noChangeArrowheads="1"/>
          </p:cNvPicPr>
          <p:nvPr/>
        </p:nvPicPr>
        <p:blipFill rotWithShape="1">
          <a:blip r:embed="rId2" cstate="print"/>
          <a:srcRect l="10490" b="10101"/>
          <a:stretch/>
        </p:blipFill>
        <p:spPr bwMode="auto">
          <a:xfrm>
            <a:off x="107504" y="266210"/>
            <a:ext cx="4603948" cy="616530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774173" y="1268760"/>
            <a:ext cx="4211960" cy="4585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Laboratorní práce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Práce </a:t>
            </a:r>
            <a:b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 měřícími systémy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Práce </a:t>
            </a:r>
            <a:b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 multioborovými sadami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Ú</a:t>
            </a:r>
            <a: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koly </a:t>
            </a:r>
            <a:r>
              <a:rPr lang="cs-CZ" sz="28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badatelsky orientované </a:t>
            </a:r>
            <a: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výuky</a:t>
            </a:r>
            <a:endParaRPr lang="cs-CZ" sz="2800" b="1" dirty="0" smtClean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Pokusy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6" y="266210"/>
            <a:ext cx="4623978" cy="616530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35512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Příprava a účast na soutěžích a olympiádách</a:t>
            </a:r>
            <a:endParaRPr lang="cs-CZ" dirty="0"/>
          </a:p>
        </p:txBody>
      </p:sp>
      <p:pic>
        <p:nvPicPr>
          <p:cNvPr id="15362" name="Picture 2" descr="H:\konference prezentace\vojta\DSC08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567" r="10934" b="8032"/>
          <a:stretch>
            <a:fillRect/>
          </a:stretch>
        </p:blipFill>
        <p:spPr bwMode="auto">
          <a:xfrm>
            <a:off x="0" y="1500175"/>
            <a:ext cx="6252861" cy="5357825"/>
          </a:xfrm>
          <a:prstGeom prst="rect">
            <a:avLst/>
          </a:prstGeom>
          <a:noFill/>
        </p:spPr>
      </p:pic>
      <p:sp>
        <p:nvSpPr>
          <p:cNvPr id="5" name="Nadpis 7"/>
          <p:cNvSpPr txBox="1">
            <a:spLocks/>
          </p:cNvSpPr>
          <p:nvPr/>
        </p:nvSpPr>
        <p:spPr>
          <a:xfrm>
            <a:off x="6286512" y="3789040"/>
            <a:ext cx="2643206" cy="2711794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5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SPŠCH Ostrava</a:t>
            </a:r>
          </a:p>
          <a:p>
            <a:pPr marL="0" marR="0" lvl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cs-CZ" sz="25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soutěž </a:t>
            </a:r>
          </a:p>
          <a:p>
            <a:pPr marL="0" marR="0" lvl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5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372200" y="5643578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 </a:t>
            </a:r>
            <a:r>
              <a:rPr lang="cs-CZ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„Hledáme nejlepšího mladého chemika ČR“ </a:t>
            </a:r>
            <a:endParaRPr lang="cs-CZ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</TotalTime>
  <Words>155</Words>
  <Application>Microsoft Office PowerPoint</Application>
  <PresentationFormat>Předvádění na obrazovce (4:3)</PresentationFormat>
  <Paragraphs>45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Calibri</vt:lpstr>
      <vt:lpstr>Lucida Sans Unicode</vt:lpstr>
      <vt:lpstr>Verdana</vt:lpstr>
      <vt:lpstr>Wingdings 2</vt:lpstr>
      <vt:lpstr>Wingdings 3</vt:lpstr>
      <vt:lpstr>Shluk</vt:lpstr>
      <vt:lpstr>Talentárium aneb Bádat? Ano!</vt:lpstr>
      <vt:lpstr>Cílová skupina</vt:lpstr>
      <vt:lpstr>Klub Všeználek</vt:lpstr>
      <vt:lpstr>Rozvoj matematicko-logických dovedností, základy chemie a biologie, vzdělávací hry</vt:lpstr>
      <vt:lpstr> </vt:lpstr>
      <vt:lpstr>Prezentace aplikace PowerPoint</vt:lpstr>
      <vt:lpstr>Klub chemické bádání</vt:lpstr>
      <vt:lpstr>Prezentace aplikace PowerPoint</vt:lpstr>
      <vt:lpstr>Příprava a účast na soutěžích a olympiádách</vt:lpstr>
      <vt:lpstr>Víkendy s vědou</vt:lpstr>
      <vt:lpstr>Chemické soustředění </vt:lpstr>
      <vt:lpstr>Prezentace aplikace PowerPoint</vt:lpstr>
      <vt:lpstr>Práce  v laboratořích externích subjektů</vt:lpstr>
      <vt:lpstr>Wichterlovo gymnázium  Ostrava-Poruba</vt:lpstr>
      <vt:lpstr>Gymnázium Třinec</vt:lpstr>
      <vt:lpstr>Přírodovědecká  fakulta Ostravské univerzity </vt:lpstr>
      <vt:lpstr>Vysoká škola báňská – Technická univerzita</vt:lpstr>
      <vt:lpstr>Velký svět techniky Ostrava</vt:lpstr>
      <vt:lpstr>Prezentace aplikace PowerPoint</vt:lpstr>
      <vt:lpstr>Prezentace aplikace PowerPoint</vt:lpstr>
      <vt:lpstr>Přednáška  a  praktické cvičení  s veterinářem  </vt:lpstr>
      <vt:lpstr>Přednáška Michaela Londesborougha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Nedělejme z toho vědu</dc:title>
  <dc:creator>marta</dc:creator>
  <cp:lastModifiedBy>Marta Teichmannová</cp:lastModifiedBy>
  <cp:revision>142</cp:revision>
  <dcterms:created xsi:type="dcterms:W3CDTF">2016-01-20T18:34:29Z</dcterms:created>
  <dcterms:modified xsi:type="dcterms:W3CDTF">2018-03-01T10:01:46Z</dcterms:modified>
</cp:coreProperties>
</file>